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b" ContentType="application/vnd.ms-excel.sheet.binary.macroEnabled.12"/>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C0E9"/>
    <a:srgbClr val="BDCCED"/>
    <a:srgbClr val="B2D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2527" autoAdjust="0"/>
    <p:restoredTop sz="94639" autoAdjust="0"/>
  </p:normalViewPr>
  <p:slideViewPr>
    <p:cSldViewPr>
      <p:cViewPr>
        <p:scale>
          <a:sx n="40" d="100"/>
          <a:sy n="40" d="100"/>
        </p:scale>
        <p:origin x="24" y="-136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5C8AE-1ECE-4A4A-8416-EADDD35C2323}" type="datetimeFigureOut">
              <a:rPr lang="en-US" smtClean="0"/>
              <a:pPr/>
              <a:t>4/18/2014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1216845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5C8AE-1ECE-4A4A-8416-EADDD35C2323}" type="datetimeFigureOut">
              <a:rPr lang="en-US" smtClean="0"/>
              <a:pPr/>
              <a:t>4/18/2014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91465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5C8AE-1ECE-4A4A-8416-EADDD35C2323}" type="datetimeFigureOut">
              <a:rPr lang="en-US" smtClean="0"/>
              <a:pPr/>
              <a:t>4/18/2014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3255750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5C8AE-1ECE-4A4A-8416-EADDD35C2323}" type="datetimeFigureOut">
              <a:rPr lang="en-US" smtClean="0"/>
              <a:pPr/>
              <a:t>4/18/2014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3332011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5C8AE-1ECE-4A4A-8416-EADDD35C2323}" type="datetimeFigureOut">
              <a:rPr lang="en-US" smtClean="0"/>
              <a:pPr/>
              <a:t>4/18/2014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81278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5C8AE-1ECE-4A4A-8416-EADDD35C2323}" type="datetimeFigureOut">
              <a:rPr lang="en-US" smtClean="0"/>
              <a:pPr/>
              <a:t>4/18/2014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1372083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5C8AE-1ECE-4A4A-8416-EADDD35C2323}" type="datetimeFigureOut">
              <a:rPr lang="en-US" smtClean="0"/>
              <a:pPr/>
              <a:t>4/18/2014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337655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5C8AE-1ECE-4A4A-8416-EADDD35C2323}" type="datetimeFigureOut">
              <a:rPr lang="en-US" smtClean="0"/>
              <a:pPr/>
              <a:t>4/18/2014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1106953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5C8AE-1ECE-4A4A-8416-EADDD35C2323}" type="datetimeFigureOut">
              <a:rPr lang="en-US" smtClean="0"/>
              <a:pPr/>
              <a:t>4/18/2014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77869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5C8AE-1ECE-4A4A-8416-EADDD35C2323}" type="datetimeFigureOut">
              <a:rPr lang="en-US" smtClean="0"/>
              <a:pPr/>
              <a:t>4/18/2014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254920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5C8AE-1ECE-4A4A-8416-EADDD35C2323}" type="datetimeFigureOut">
              <a:rPr lang="en-US" smtClean="0"/>
              <a:pPr/>
              <a:t>4/18/2014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p14="http://schemas.microsoft.com/office/powerpoint/2010/main" val="245757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35D5C8AE-1ECE-4A4A-8416-EADDD35C2323}" type="datetimeFigureOut">
              <a:rPr lang="en-US" smtClean="0"/>
              <a:pPr/>
              <a:t>4/18/2014</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E6CB00BF-3F1A-4F56-86E8-85095E475F7A}" type="slidenum">
              <a:rPr lang="en-US" smtClean="0"/>
              <a:pPr/>
              <a:t>‹#›</a:t>
            </a:fld>
            <a:endParaRPr lang="en-US"/>
          </a:p>
        </p:txBody>
      </p:sp>
    </p:spTree>
    <p:extLst>
      <p:ext uri="{BB962C8B-B14F-4D97-AF65-F5344CB8AC3E}">
        <p14:creationId xmlns:p14="http://schemas.microsoft.com/office/powerpoint/2010/main" val="980337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9.jpeg"/><Relationship Id="rId3" Type="http://schemas.openxmlformats.org/officeDocument/2006/relationships/hyperlink" Target="http://www.google.com/url?sa=i&amp;rct=j&amp;q=&amp;esrc=s&amp;frm=1&amp;source=images&amp;cd=&amp;cad=rja&amp;docid=gzG1x-gUC-vUCM&amp;tbnid=WdaP4byPVCY_nM:&amp;ved=0CAUQjRw&amp;url=http://vimeo.com/49380314&amp;ei=mzhjUdrxFoHO8QSHiIC4Bg&amp;psig=AFQjCNH9t3KSxJle1QmxETgXG2tU8WJaHQ&amp;ust=1365543218266924" TargetMode="External"/><Relationship Id="rId7" Type="http://schemas.openxmlformats.org/officeDocument/2006/relationships/image" Target="../media/image1.emf"/><Relationship Id="rId12" Type="http://schemas.openxmlformats.org/officeDocument/2006/relationships/image" Target="../media/image8.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package" Target="../embeddings/Microsoft_Excel_Binary_Worksheet1.xlsb"/><Relationship Id="rId11" Type="http://schemas.openxmlformats.org/officeDocument/2006/relationships/image" Target="../media/image7.jpeg"/><Relationship Id="rId5" Type="http://schemas.openxmlformats.org/officeDocument/2006/relationships/image" Target="../media/image3.png"/><Relationship Id="rId15" Type="http://schemas.openxmlformats.org/officeDocument/2006/relationships/image" Target="../media/image11.jpeg"/><Relationship Id="rId10" Type="http://schemas.openxmlformats.org/officeDocument/2006/relationships/image" Target="../media/image6.png"/><Relationship Id="rId4" Type="http://schemas.openxmlformats.org/officeDocument/2006/relationships/image" Target="../media/image2.jpeg"/><Relationship Id="rId9" Type="http://schemas.openxmlformats.org/officeDocument/2006/relationships/image" Target="../media/image5.jpe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57200" y="4310322"/>
            <a:ext cx="42900600" cy="28150878"/>
          </a:xfrm>
          <a:prstGeom prst="rect">
            <a:avLst/>
          </a:prstGeom>
          <a:solidFill>
            <a:srgbClr val="ADC0E9"/>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p:cNvSpPr/>
          <p:nvPr/>
        </p:nvSpPr>
        <p:spPr>
          <a:xfrm>
            <a:off x="802606" y="4694835"/>
            <a:ext cx="13716000" cy="2738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p:cNvGrpSpPr/>
          <p:nvPr/>
        </p:nvGrpSpPr>
        <p:grpSpPr>
          <a:xfrm>
            <a:off x="8676272" y="609600"/>
            <a:ext cx="26631900" cy="3366590"/>
            <a:chOff x="8877300" y="1718028"/>
            <a:chExt cx="26631900" cy="3366590"/>
          </a:xfrm>
          <a:gradFill>
            <a:gsLst>
              <a:gs pos="0">
                <a:srgbClr val="5E9EFF"/>
              </a:gs>
              <a:gs pos="39999">
                <a:srgbClr val="85C2FF"/>
              </a:gs>
            </a:gsLst>
            <a:lin ang="5400000" scaled="0"/>
          </a:gradFill>
        </p:grpSpPr>
        <p:sp>
          <p:nvSpPr>
            <p:cNvPr id="9" name="Rounded Rectangle 8"/>
            <p:cNvSpPr/>
            <p:nvPr/>
          </p:nvSpPr>
          <p:spPr>
            <a:xfrm>
              <a:off x="8877300" y="1718028"/>
              <a:ext cx="26631900" cy="336659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34550" y="1718028"/>
              <a:ext cx="24555450" cy="3262432"/>
            </a:xfrm>
            <a:prstGeom prst="rect">
              <a:avLst/>
            </a:prstGeom>
            <a:grpFill/>
            <a:ln>
              <a:noFill/>
            </a:ln>
          </p:spPr>
          <p:txBody>
            <a:bodyPr wrap="square" rtlCol="0">
              <a:spAutoFit/>
            </a:bodyPr>
            <a:lstStyle/>
            <a:p>
              <a:pPr algn="ctr"/>
              <a:r>
                <a:rPr lang="en-US" b="1" dirty="0" smtClean="0"/>
                <a:t>Robotic Doorman Project</a:t>
              </a:r>
            </a:p>
            <a:p>
              <a:pPr algn="ctr"/>
              <a:r>
                <a:rPr lang="en-US" sz="4000" dirty="0" smtClean="0"/>
                <a:t>Team: Adam Hall</a:t>
              </a:r>
              <a:r>
                <a:rPr lang="en-US" sz="4000" smtClean="0"/>
                <a:t>, Jasper Yu, Peter Wins</a:t>
              </a:r>
              <a:endParaRPr lang="en-US" sz="4000" dirty="0" smtClean="0"/>
            </a:p>
            <a:p>
              <a:pPr algn="ctr"/>
              <a:r>
                <a:rPr lang="en-US" sz="4000" dirty="0" smtClean="0"/>
                <a:t>Mentors: Dr. Kyle Johnsen, Dr. Peter Kner</a:t>
              </a:r>
            </a:p>
            <a:p>
              <a:pPr algn="ctr"/>
              <a:r>
                <a:rPr lang="en-US" sz="4000" dirty="0" smtClean="0"/>
                <a:t>Driftmier Engineering Center, Athens, GA 30602</a:t>
              </a:r>
            </a:p>
          </p:txBody>
        </p:sp>
      </p:grpSp>
      <p:sp>
        <p:nvSpPr>
          <p:cNvPr id="18" name="TextBox 17"/>
          <p:cNvSpPr txBox="1"/>
          <p:nvPr/>
        </p:nvSpPr>
        <p:spPr>
          <a:xfrm>
            <a:off x="1607764" y="6919830"/>
            <a:ext cx="11803436" cy="6186309"/>
          </a:xfrm>
          <a:prstGeom prst="rect">
            <a:avLst/>
          </a:prstGeom>
          <a:noFill/>
        </p:spPr>
        <p:txBody>
          <a:bodyPr wrap="square" rtlCol="0">
            <a:spAutoFit/>
          </a:bodyPr>
          <a:lstStyle/>
          <a:p>
            <a:r>
              <a:rPr lang="en-US" sz="3600" dirty="0" smtClean="0"/>
              <a:t>     Our </a:t>
            </a:r>
            <a:r>
              <a:rPr lang="en-US" sz="3600" dirty="0"/>
              <a:t>group has been tasked with creating an automated classroom access </a:t>
            </a:r>
            <a:r>
              <a:rPr lang="en-US" sz="3600" dirty="0" smtClean="0"/>
              <a:t>solution to augment existing access solutions in the form of an inexpensive </a:t>
            </a:r>
            <a:r>
              <a:rPr lang="en-US" sz="3600" dirty="0"/>
              <a:t>retrofit rather than an expensive overhaul</a:t>
            </a:r>
            <a:r>
              <a:rPr lang="en-US" sz="3600" dirty="0" smtClean="0"/>
              <a:t>. Current access </a:t>
            </a:r>
            <a:r>
              <a:rPr lang="en-US" sz="3600" dirty="0"/>
              <a:t>solutions for students, faculty, and staff, such as providing keys to students, or swiping a magnetic stripe or RFID card, are a hassle at best and insecure at worse. </a:t>
            </a:r>
            <a:r>
              <a:rPr lang="en-US" sz="3600" dirty="0" smtClean="0"/>
              <a:t>(More stuff here.)</a:t>
            </a:r>
          </a:p>
          <a:p>
            <a:r>
              <a:rPr lang="en-US" sz="3600" dirty="0" smtClean="0"/>
              <a:t>The </a:t>
            </a:r>
            <a:r>
              <a:rPr lang="en-US" sz="3600" dirty="0"/>
              <a:t>goal of this project is to design and manufacture an automated access </a:t>
            </a:r>
            <a:r>
              <a:rPr lang="en-US" sz="3600" dirty="0" smtClean="0"/>
              <a:t>system which will </a:t>
            </a:r>
            <a:r>
              <a:rPr lang="en-US" sz="3600" dirty="0"/>
              <a:t>strike a balance between convenience, security, and accountability for UGA students, faculty, and the University system</a:t>
            </a:r>
            <a:r>
              <a:rPr lang="en-US" sz="3600" dirty="0" smtClean="0"/>
              <a:t>. </a:t>
            </a:r>
            <a:endParaRPr lang="en-US" sz="3600" dirty="0"/>
          </a:p>
        </p:txBody>
      </p:sp>
      <p:grpSp>
        <p:nvGrpSpPr>
          <p:cNvPr id="38" name="Group 37"/>
          <p:cNvGrpSpPr/>
          <p:nvPr/>
        </p:nvGrpSpPr>
        <p:grpSpPr>
          <a:xfrm>
            <a:off x="3636940" y="5029199"/>
            <a:ext cx="7745084" cy="1702489"/>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39" name="Rounded Rectangle 38"/>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877303" y="2260485"/>
              <a:ext cx="26631897" cy="1808182"/>
            </a:xfrm>
            <a:prstGeom prst="rect">
              <a:avLst/>
            </a:prstGeom>
            <a:noFill/>
          </p:spPr>
          <p:txBody>
            <a:bodyPr wrap="square" rtlCol="0">
              <a:spAutoFit/>
            </a:bodyPr>
            <a:lstStyle/>
            <a:p>
              <a:pPr algn="ctr"/>
              <a:r>
                <a:rPr lang="en-US" sz="7200" dirty="0" smtClean="0"/>
                <a:t>Problem Statement</a:t>
              </a:r>
            </a:p>
          </p:txBody>
        </p:sp>
      </p:grpSp>
      <p:sp>
        <p:nvSpPr>
          <p:cNvPr id="47" name="Rectangle 46"/>
          <p:cNvSpPr/>
          <p:nvPr/>
        </p:nvSpPr>
        <p:spPr>
          <a:xfrm>
            <a:off x="14996611" y="4679109"/>
            <a:ext cx="13991222" cy="2738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29260802" y="4679110"/>
            <a:ext cx="13716000" cy="2738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8119680" y="5029198"/>
            <a:ext cx="7745084" cy="1702489"/>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53" name="Rounded Rectangle 52"/>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8877303" y="2260485"/>
              <a:ext cx="26631897" cy="2373593"/>
            </a:xfrm>
            <a:prstGeom prst="rect">
              <a:avLst/>
            </a:prstGeom>
            <a:noFill/>
          </p:spPr>
          <p:txBody>
            <a:bodyPr wrap="square" rtlCol="0">
              <a:spAutoFit/>
            </a:bodyPr>
            <a:lstStyle/>
            <a:p>
              <a:pPr algn="ctr"/>
              <a:r>
                <a:rPr lang="en-US" sz="7200" dirty="0" smtClean="0"/>
                <a:t>Design Overview</a:t>
              </a:r>
            </a:p>
          </p:txBody>
        </p:sp>
      </p:grpSp>
      <p:grpSp>
        <p:nvGrpSpPr>
          <p:cNvPr id="55" name="Group 54"/>
          <p:cNvGrpSpPr/>
          <p:nvPr/>
        </p:nvGrpSpPr>
        <p:grpSpPr>
          <a:xfrm>
            <a:off x="3581400" y="14782800"/>
            <a:ext cx="7745084" cy="1606618"/>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56" name="Rounded Rectangle 55"/>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8877304" y="2260486"/>
              <a:ext cx="26631896" cy="2373593"/>
            </a:xfrm>
            <a:prstGeom prst="rect">
              <a:avLst/>
            </a:prstGeom>
            <a:noFill/>
          </p:spPr>
          <p:txBody>
            <a:bodyPr wrap="square" rtlCol="0">
              <a:spAutoFit/>
            </a:bodyPr>
            <a:lstStyle/>
            <a:p>
              <a:pPr algn="ctr"/>
              <a:r>
                <a:rPr lang="en-US" sz="7200" dirty="0" smtClean="0"/>
                <a:t>The Team</a:t>
              </a:r>
            </a:p>
          </p:txBody>
        </p:sp>
      </p:grpSp>
      <p:grpSp>
        <p:nvGrpSpPr>
          <p:cNvPr id="58" name="Group 57"/>
          <p:cNvGrpSpPr/>
          <p:nvPr/>
        </p:nvGrpSpPr>
        <p:grpSpPr>
          <a:xfrm>
            <a:off x="30859558" y="5029199"/>
            <a:ext cx="11007770" cy="2582645"/>
            <a:chOff x="8877300" y="1718028"/>
            <a:chExt cx="26631900" cy="5107057"/>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59" name="Rounded Rectangle 58"/>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8877302" y="2260485"/>
              <a:ext cx="26631898" cy="4564600"/>
            </a:xfrm>
            <a:prstGeom prst="rect">
              <a:avLst/>
            </a:prstGeom>
            <a:noFill/>
          </p:spPr>
          <p:txBody>
            <a:bodyPr wrap="square" rtlCol="0">
              <a:spAutoFit/>
            </a:bodyPr>
            <a:lstStyle/>
            <a:p>
              <a:pPr algn="ctr"/>
              <a:r>
                <a:rPr lang="en-US" sz="7200" dirty="0" smtClean="0"/>
                <a:t>Conclusion &amp; Future Work</a:t>
              </a:r>
            </a:p>
          </p:txBody>
        </p:sp>
      </p:grpSp>
      <p:grpSp>
        <p:nvGrpSpPr>
          <p:cNvPr id="61" name="Group 60"/>
          <p:cNvGrpSpPr/>
          <p:nvPr/>
        </p:nvGrpSpPr>
        <p:grpSpPr>
          <a:xfrm>
            <a:off x="3733800" y="24536400"/>
            <a:ext cx="7745084" cy="1550089"/>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62" name="Rounded Rectangle 61"/>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8877303" y="2260485"/>
              <a:ext cx="26631897" cy="2373593"/>
            </a:xfrm>
            <a:prstGeom prst="rect">
              <a:avLst/>
            </a:prstGeom>
            <a:noFill/>
          </p:spPr>
          <p:txBody>
            <a:bodyPr wrap="square" rtlCol="0">
              <a:spAutoFit/>
            </a:bodyPr>
            <a:lstStyle/>
            <a:p>
              <a:pPr algn="ctr"/>
              <a:r>
                <a:rPr lang="en-US" sz="7200" dirty="0" smtClean="0"/>
                <a:t>Acknowledgements</a:t>
              </a:r>
            </a:p>
          </p:txBody>
        </p:sp>
      </p:grpSp>
      <p:sp>
        <p:nvSpPr>
          <p:cNvPr id="1035" name="TextBox 1034"/>
          <p:cNvSpPr txBox="1"/>
          <p:nvPr/>
        </p:nvSpPr>
        <p:spPr>
          <a:xfrm>
            <a:off x="1719056" y="17221200"/>
            <a:ext cx="11580852" cy="1415772"/>
          </a:xfrm>
          <a:prstGeom prst="rect">
            <a:avLst/>
          </a:prstGeom>
          <a:noFill/>
        </p:spPr>
        <p:txBody>
          <a:bodyPr wrap="square" rtlCol="0">
            <a:spAutoFit/>
          </a:bodyPr>
          <a:lstStyle/>
          <a:p>
            <a:endParaRPr lang="en-US" dirty="0"/>
          </a:p>
        </p:txBody>
      </p:sp>
      <p:sp>
        <p:nvSpPr>
          <p:cNvPr id="1036" name="TextBox 1035"/>
          <p:cNvSpPr txBox="1"/>
          <p:nvPr/>
        </p:nvSpPr>
        <p:spPr>
          <a:xfrm>
            <a:off x="15730658" y="7162800"/>
            <a:ext cx="12281319" cy="3416320"/>
          </a:xfrm>
          <a:prstGeom prst="rect">
            <a:avLst/>
          </a:prstGeom>
          <a:noFill/>
        </p:spPr>
        <p:txBody>
          <a:bodyPr wrap="square" rtlCol="0">
            <a:spAutoFit/>
          </a:bodyPr>
          <a:lstStyle/>
          <a:p>
            <a:r>
              <a:rPr lang="en-US" sz="3600" b="1" dirty="0" smtClean="0"/>
              <a:t>Computer Engineering Design:</a:t>
            </a:r>
          </a:p>
          <a:p>
            <a:r>
              <a:rPr lang="en-US" sz="3600" dirty="0" smtClean="0"/>
              <a:t>The bike station electronics were  designed to provide ease of use for the users .  The electronics allow for the stations to be placed in a variety of locations across campus. The stations are capable of talking to the server to keep track of checkout information and verify bike locks. </a:t>
            </a:r>
            <a:endParaRPr lang="en-US" sz="3600" dirty="0"/>
          </a:p>
        </p:txBody>
      </p:sp>
      <p:sp>
        <p:nvSpPr>
          <p:cNvPr id="1037" name="TextBox 1036"/>
          <p:cNvSpPr txBox="1"/>
          <p:nvPr/>
        </p:nvSpPr>
        <p:spPr>
          <a:xfrm>
            <a:off x="15239999" y="17975282"/>
            <a:ext cx="13411201" cy="3970318"/>
          </a:xfrm>
          <a:prstGeom prst="rect">
            <a:avLst/>
          </a:prstGeom>
          <a:noFill/>
        </p:spPr>
        <p:txBody>
          <a:bodyPr wrap="square" rtlCol="0">
            <a:spAutoFit/>
          </a:bodyPr>
          <a:lstStyle/>
          <a:p>
            <a:r>
              <a:rPr lang="en-US" sz="3600" b="1" dirty="0" smtClean="0"/>
              <a:t>Mechanical Engineering Design:</a:t>
            </a:r>
          </a:p>
          <a:p>
            <a:r>
              <a:rPr lang="en-US" sz="3600" dirty="0" smtClean="0"/>
              <a:t>Mechanical design focused on ensuring that once the bike was locked, no one would be able to remove it. Simplicity was kept in mind to reduce the amount of parts needed; which also reduces the number of failure points. All parts were drawn and assembled using AutoCAD to ensure proper sizing. Strength calculations were performed to ensure the system met all the design needs.  </a:t>
            </a:r>
            <a:endParaRPr lang="en-US" sz="3600" dirty="0"/>
          </a:p>
        </p:txBody>
      </p:sp>
      <p:grpSp>
        <p:nvGrpSpPr>
          <p:cNvPr id="45" name="Group 44"/>
          <p:cNvGrpSpPr/>
          <p:nvPr/>
        </p:nvGrpSpPr>
        <p:grpSpPr>
          <a:xfrm>
            <a:off x="32246260" y="15240000"/>
            <a:ext cx="7745084" cy="1702489"/>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46" name="Rounded Rectangle 45"/>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8877303" y="2260485"/>
              <a:ext cx="26631897" cy="2373593"/>
            </a:xfrm>
            <a:prstGeom prst="rect">
              <a:avLst/>
            </a:prstGeom>
            <a:noFill/>
          </p:spPr>
          <p:txBody>
            <a:bodyPr wrap="square" rtlCol="0">
              <a:spAutoFit/>
            </a:bodyPr>
            <a:lstStyle/>
            <a:p>
              <a:pPr algn="ctr"/>
              <a:r>
                <a:rPr lang="en-US" sz="7200" dirty="0" smtClean="0"/>
                <a:t>Cost Analysis</a:t>
              </a:r>
            </a:p>
          </p:txBody>
        </p:sp>
      </p:grpSp>
      <p:pic>
        <p:nvPicPr>
          <p:cNvPr id="14" name="Picture 6" descr="http://b.vimeocdn.com/ts/340/684/340684622_640.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1368" y="388203"/>
            <a:ext cx="4754051" cy="348382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UGA College of Engineer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56850" y="1816953"/>
            <a:ext cx="7219950" cy="847725"/>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1169154" y="26302043"/>
            <a:ext cx="13030200" cy="5078313"/>
          </a:xfrm>
          <a:prstGeom prst="rect">
            <a:avLst/>
          </a:prstGeom>
          <a:noFill/>
        </p:spPr>
        <p:txBody>
          <a:bodyPr wrap="square" rtlCol="0">
            <a:spAutoFit/>
          </a:bodyPr>
          <a:lstStyle/>
          <a:p>
            <a:r>
              <a:rPr lang="en-US" sz="3600" dirty="0" smtClean="0"/>
              <a:t>This project was funded by the UGA Office of Sustainability. </a:t>
            </a:r>
          </a:p>
          <a:p>
            <a:r>
              <a:rPr lang="en-US" sz="3600" dirty="0" smtClean="0"/>
              <a:t>     1180 </a:t>
            </a:r>
            <a:r>
              <a:rPr lang="en-US" sz="3600" dirty="0"/>
              <a:t>E Broad St Athens, GA </a:t>
            </a:r>
            <a:r>
              <a:rPr lang="en-US" sz="3600" dirty="0" smtClean="0"/>
              <a:t>30602</a:t>
            </a:r>
            <a:r>
              <a:rPr lang="en-US" sz="3600" dirty="0"/>
              <a:t> </a:t>
            </a:r>
            <a:endParaRPr lang="en-US" sz="3600" dirty="0" smtClean="0"/>
          </a:p>
          <a:p>
            <a:r>
              <a:rPr lang="en-US" sz="3600" dirty="0"/>
              <a:t> </a:t>
            </a:r>
            <a:r>
              <a:rPr lang="en-US" sz="3600" dirty="0" smtClean="0"/>
              <a:t>    (706</a:t>
            </a:r>
            <a:r>
              <a:rPr lang="en-US" sz="3600" dirty="0"/>
              <a:t>) </a:t>
            </a:r>
            <a:r>
              <a:rPr lang="en-US" sz="3600" dirty="0" smtClean="0"/>
              <a:t>542-1301</a:t>
            </a:r>
          </a:p>
          <a:p>
            <a:endParaRPr lang="en-US" sz="3600" dirty="0" smtClean="0"/>
          </a:p>
          <a:p>
            <a:r>
              <a:rPr lang="en-US" sz="3600" dirty="0" smtClean="0"/>
              <a:t>Also, special thanks to:</a:t>
            </a:r>
          </a:p>
          <a:p>
            <a:pPr marL="571500" indent="-571500">
              <a:buFont typeface="Arial" pitchFamily="34" charset="0"/>
              <a:buChar char="•"/>
            </a:pPr>
            <a:r>
              <a:rPr lang="en-US" sz="3600" dirty="0" smtClean="0"/>
              <a:t>Kareem </a:t>
            </a:r>
            <a:r>
              <a:rPr lang="en-US" sz="3600" dirty="0" smtClean="0"/>
              <a:t>Mahmoud (customer) for bringing this project to the Engineering Center</a:t>
            </a:r>
            <a:r>
              <a:rPr lang="en-US" sz="3600" dirty="0"/>
              <a:t>.</a:t>
            </a:r>
            <a:endParaRPr lang="en-US" sz="3600" dirty="0" smtClean="0"/>
          </a:p>
          <a:p>
            <a:pPr marL="571500" indent="-571500">
              <a:buFont typeface="Arial" pitchFamily="34" charset="0"/>
              <a:buChar char="•"/>
            </a:pPr>
            <a:r>
              <a:rPr lang="en-US" sz="3600" dirty="0" smtClean="0"/>
              <a:t>Thanks to Terry Walsh for manufacturing the final prototype.</a:t>
            </a:r>
          </a:p>
          <a:p>
            <a:pPr marL="571500" indent="-571500">
              <a:buFont typeface="Arial" pitchFamily="34" charset="0"/>
              <a:buChar char="•"/>
            </a:pPr>
            <a:r>
              <a:rPr lang="en-US" sz="3600" dirty="0" smtClean="0"/>
              <a:t>Dr. Johnsen and Dr. Kner for their invaluable help.</a:t>
            </a:r>
            <a:endParaRPr lang="en-US" sz="3600" dirty="0"/>
          </a:p>
        </p:txBody>
      </p:sp>
      <p:graphicFrame>
        <p:nvGraphicFramePr>
          <p:cNvPr id="2" name="Object 1"/>
          <p:cNvGraphicFramePr>
            <a:graphicFrameLocks noChangeAspect="1"/>
          </p:cNvGraphicFramePr>
          <p:nvPr>
            <p:extLst>
              <p:ext uri="{D42A27DB-BD31-4B8C-83A1-F6EECF244321}">
                <p14:modId xmlns:p14="http://schemas.microsoft.com/office/powerpoint/2010/main" val="3251884374"/>
              </p:ext>
            </p:extLst>
          </p:nvPr>
        </p:nvGraphicFramePr>
        <p:xfrm>
          <a:off x="30632400" y="17602200"/>
          <a:ext cx="11300679" cy="13660947"/>
        </p:xfrm>
        <a:graphic>
          <a:graphicData uri="http://schemas.openxmlformats.org/presentationml/2006/ole">
            <mc:AlternateContent xmlns:mc="http://schemas.openxmlformats.org/markup-compatibility/2006">
              <mc:Choice xmlns:v="urn:schemas-microsoft-com:vml" Requires="v">
                <p:oleObj spid="_x0000_s1075" name="Binary Worksheet" r:id="rId6" imgW="9029633" imgH="10915656" progId="Excel.SheetBinaryMacroEnabled.12">
                  <p:embed/>
                </p:oleObj>
              </mc:Choice>
              <mc:Fallback>
                <p:oleObj name="Binary Worksheet" r:id="rId6" imgW="9029633" imgH="10915656" progId="Excel.SheetBinaryMacroEnabled.12">
                  <p:embed/>
                  <p:pic>
                    <p:nvPicPr>
                      <p:cNvPr id="0"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32400" y="17602200"/>
                        <a:ext cx="11300679" cy="136609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30403800" y="7162800"/>
            <a:ext cx="11277600" cy="7848304"/>
          </a:xfrm>
          <a:prstGeom prst="rect">
            <a:avLst/>
          </a:prstGeom>
          <a:noFill/>
        </p:spPr>
        <p:txBody>
          <a:bodyPr wrap="square" rtlCol="0">
            <a:spAutoFit/>
          </a:bodyPr>
          <a:lstStyle/>
          <a:p>
            <a:r>
              <a:rPr lang="en-US" sz="3600" dirty="0" smtClean="0"/>
              <a:t>     After research and testing, a working prototype of the station, dock, bridge, and database was successfully built. Each component of the system was able to communicate with each other in order to lock or unlock a bike, as long as there was a valid bike and valid user RFID. The project is completely scalable  because more docks could be added to our station and more stations could be added to the network. </a:t>
            </a:r>
          </a:p>
          <a:p>
            <a:r>
              <a:rPr lang="en-US" sz="3600" dirty="0"/>
              <a:t> </a:t>
            </a:r>
            <a:r>
              <a:rPr lang="en-US" sz="3600" dirty="0" smtClean="0"/>
              <a:t>   Future work would consist of better hardware and software security, corrections and improvements to the PCB design, and the hardware being used. The current security does not take into account the power being turned off, if the lid to access the PCB board  is open or not, or if the online forms and websites are hacked. </a:t>
            </a:r>
            <a:endParaRPr lang="en-US" sz="3600" dirty="0"/>
          </a:p>
        </p:txBody>
      </p:sp>
      <p:pic>
        <p:nvPicPr>
          <p:cNvPr id="41" name="Picture 40" descr="bike_dock.jpg"/>
          <p:cNvPicPr>
            <a:picLocks noChangeAspect="1"/>
          </p:cNvPicPr>
          <p:nvPr/>
        </p:nvPicPr>
        <p:blipFill>
          <a:blip r:embed="rId8" cstate="print"/>
          <a:srcRect l="6275"/>
          <a:stretch>
            <a:fillRect/>
          </a:stretch>
        </p:blipFill>
        <p:spPr>
          <a:xfrm>
            <a:off x="15240000" y="26060400"/>
            <a:ext cx="7967304" cy="5638800"/>
          </a:xfrm>
          <a:prstGeom prst="rect">
            <a:avLst/>
          </a:prstGeom>
        </p:spPr>
      </p:pic>
      <p:pic>
        <p:nvPicPr>
          <p:cNvPr id="42" name="Picture 41" descr="dock_top.jpg"/>
          <p:cNvPicPr>
            <a:picLocks noChangeAspect="1"/>
          </p:cNvPicPr>
          <p:nvPr/>
        </p:nvPicPr>
        <p:blipFill>
          <a:blip r:embed="rId9" cstate="print"/>
          <a:srcRect b="26791"/>
          <a:stretch>
            <a:fillRect/>
          </a:stretch>
        </p:blipFill>
        <p:spPr>
          <a:xfrm>
            <a:off x="20421600" y="22098000"/>
            <a:ext cx="8305800" cy="4038600"/>
          </a:xfrm>
          <a:prstGeom prst="rect">
            <a:avLst/>
          </a:prstGeom>
        </p:spPr>
      </p:pic>
      <p:pic>
        <p:nvPicPr>
          <p:cNvPr id="43" name="Picture 42" descr="bike_dock_pcb_v1.png"/>
          <p:cNvPicPr>
            <a:picLocks noChangeAspect="1"/>
          </p:cNvPicPr>
          <p:nvPr/>
        </p:nvPicPr>
        <p:blipFill>
          <a:blip r:embed="rId10" cstate="print"/>
          <a:stretch>
            <a:fillRect/>
          </a:stretch>
        </p:blipFill>
        <p:spPr>
          <a:xfrm>
            <a:off x="21183600" y="10439400"/>
            <a:ext cx="6645799" cy="4953000"/>
          </a:xfrm>
          <a:prstGeom prst="rect">
            <a:avLst/>
          </a:prstGeom>
        </p:spPr>
      </p:pic>
      <p:pic>
        <p:nvPicPr>
          <p:cNvPr id="51" name="Picture 50" descr="All_PCBs.JPG"/>
          <p:cNvPicPr>
            <a:picLocks noChangeAspect="1"/>
          </p:cNvPicPr>
          <p:nvPr/>
        </p:nvPicPr>
        <p:blipFill>
          <a:blip r:embed="rId11" cstate="print"/>
          <a:stretch>
            <a:fillRect/>
          </a:stretch>
        </p:blipFill>
        <p:spPr>
          <a:xfrm>
            <a:off x="23926800" y="15011400"/>
            <a:ext cx="4495800" cy="2600322"/>
          </a:xfrm>
          <a:prstGeom prst="rect">
            <a:avLst/>
          </a:prstGeom>
        </p:spPr>
      </p:pic>
      <p:pic>
        <p:nvPicPr>
          <p:cNvPr id="64" name="Picture 63" descr="dock_pcb_top.jpg"/>
          <p:cNvPicPr>
            <a:picLocks noChangeAspect="1"/>
          </p:cNvPicPr>
          <p:nvPr/>
        </p:nvPicPr>
        <p:blipFill>
          <a:blip r:embed="rId12" cstate="print"/>
          <a:stretch>
            <a:fillRect/>
          </a:stretch>
        </p:blipFill>
        <p:spPr>
          <a:xfrm>
            <a:off x="15849600" y="12420600"/>
            <a:ext cx="5410200" cy="5148416"/>
          </a:xfrm>
          <a:prstGeom prst="rect">
            <a:avLst/>
          </a:prstGeom>
        </p:spPr>
      </p:pic>
      <p:pic>
        <p:nvPicPr>
          <p:cNvPr id="65" name="Picture 64" descr="dock_3.jpg"/>
          <p:cNvPicPr>
            <a:picLocks noChangeAspect="1"/>
          </p:cNvPicPr>
          <p:nvPr/>
        </p:nvPicPr>
        <p:blipFill>
          <a:blip r:embed="rId13" cstate="print"/>
          <a:srcRect l="2044" t="7692" r="14168"/>
          <a:stretch>
            <a:fillRect/>
          </a:stretch>
        </p:blipFill>
        <p:spPr>
          <a:xfrm>
            <a:off x="22250400" y="26746200"/>
            <a:ext cx="6664960" cy="4876800"/>
          </a:xfrm>
          <a:prstGeom prst="rect">
            <a:avLst/>
          </a:prstGeom>
        </p:spPr>
      </p:pic>
      <p:pic>
        <p:nvPicPr>
          <p:cNvPr id="1070" name="Picture 46"/>
          <p:cNvPicPr>
            <a:picLocks noChangeAspect="1" noChangeArrowheads="1"/>
          </p:cNvPicPr>
          <p:nvPr/>
        </p:nvPicPr>
        <p:blipFill>
          <a:blip r:embed="rId14" cstate="print"/>
          <a:srcRect t="20769"/>
          <a:stretch>
            <a:fillRect/>
          </a:stretch>
        </p:blipFill>
        <p:spPr bwMode="auto">
          <a:xfrm>
            <a:off x="2209800" y="16687800"/>
            <a:ext cx="10643340" cy="6324600"/>
          </a:xfrm>
          <a:prstGeom prst="rect">
            <a:avLst/>
          </a:prstGeom>
          <a:noFill/>
          <a:ln w="9525">
            <a:noFill/>
            <a:miter lim="800000"/>
            <a:headEnd/>
            <a:tailEnd/>
          </a:ln>
        </p:spPr>
      </p:pic>
      <p:sp>
        <p:nvSpPr>
          <p:cNvPr id="50" name="TextBox 49"/>
          <p:cNvSpPr txBox="1"/>
          <p:nvPr/>
        </p:nvSpPr>
        <p:spPr>
          <a:xfrm>
            <a:off x="1524000" y="23088600"/>
            <a:ext cx="12192000" cy="1077218"/>
          </a:xfrm>
          <a:prstGeom prst="rect">
            <a:avLst/>
          </a:prstGeom>
          <a:noFill/>
        </p:spPr>
        <p:txBody>
          <a:bodyPr wrap="square" rtlCol="0">
            <a:spAutoFit/>
          </a:bodyPr>
          <a:lstStyle/>
          <a:p>
            <a:pPr algn="ctr"/>
            <a:r>
              <a:rPr lang="en-US" sz="3200" dirty="0" smtClean="0"/>
              <a:t>From left to right: Kyle </a:t>
            </a:r>
            <a:r>
              <a:rPr lang="en-US" sz="3200" dirty="0" err="1" smtClean="0"/>
              <a:t>Johnsen</a:t>
            </a:r>
            <a:r>
              <a:rPr lang="en-US" sz="3200" dirty="0" smtClean="0"/>
              <a:t>, Eric </a:t>
            </a:r>
            <a:r>
              <a:rPr lang="en-US" sz="3200" dirty="0" err="1" smtClean="0"/>
              <a:t>Refour</a:t>
            </a:r>
            <a:r>
              <a:rPr lang="en-US" sz="3200" dirty="0" smtClean="0"/>
              <a:t>, Oscar </a:t>
            </a:r>
            <a:r>
              <a:rPr lang="en-US" sz="3200" dirty="0" err="1" smtClean="0"/>
              <a:t>Garduno</a:t>
            </a:r>
            <a:r>
              <a:rPr lang="en-US" sz="3200" dirty="0" smtClean="0"/>
              <a:t>, </a:t>
            </a:r>
          </a:p>
          <a:p>
            <a:pPr algn="ctr"/>
            <a:r>
              <a:rPr lang="en-US" sz="3200" dirty="0" smtClean="0"/>
              <a:t>Nathaniel Wood, Nathan Kelley, and Colby Sweet</a:t>
            </a:r>
            <a:endParaRPr lang="en-US" sz="3200" dirty="0"/>
          </a:p>
        </p:txBody>
      </p:sp>
      <p:pic>
        <p:nvPicPr>
          <p:cNvPr id="1074" name="Picture 50" descr="http://vel.engr.uga.edu/csee/lib/exe/fetch.php/csee4920/2013/lock_1.jpg?cache="/>
          <p:cNvPicPr>
            <a:picLocks noChangeAspect="1" noChangeArrowheads="1"/>
          </p:cNvPicPr>
          <p:nvPr/>
        </p:nvPicPr>
        <p:blipFill>
          <a:blip r:embed="rId15" cstate="print"/>
          <a:srcRect l="12960"/>
          <a:stretch>
            <a:fillRect/>
          </a:stretch>
        </p:blipFill>
        <p:spPr bwMode="auto">
          <a:xfrm>
            <a:off x="15316200" y="22098000"/>
            <a:ext cx="5592150" cy="4267200"/>
          </a:xfrm>
          <a:prstGeom prst="rect">
            <a:avLst/>
          </a:prstGeom>
          <a:noFill/>
        </p:spPr>
      </p:pic>
    </p:spTree>
    <p:extLst>
      <p:ext uri="{BB962C8B-B14F-4D97-AF65-F5344CB8AC3E}">
        <p14:creationId xmlns:p14="http://schemas.microsoft.com/office/powerpoint/2010/main" val="1672931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TotalTime>
  <Words>519</Words>
  <Application>Microsoft Office PowerPoint</Application>
  <PresentationFormat>Custom</PresentationFormat>
  <Paragraphs>28</Paragraphs>
  <Slides>1</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5" baseType="lpstr">
      <vt:lpstr>Arial</vt:lpstr>
      <vt:lpstr>Calibri</vt:lpstr>
      <vt:lpstr>Office Theme</vt:lpstr>
      <vt:lpstr>Binary Worksheet</vt:lpstr>
      <vt:lpstr>PowerPoint Presentation</vt:lpstr>
    </vt:vector>
  </TitlesOfParts>
  <Company>UGA-ENGR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NATHANIEL TIMOTHY WOOD</dc:creator>
  <cp:lastModifiedBy>Peter Wins</cp:lastModifiedBy>
  <cp:revision>55</cp:revision>
  <dcterms:created xsi:type="dcterms:W3CDTF">2013-04-08T17:17:51Z</dcterms:created>
  <dcterms:modified xsi:type="dcterms:W3CDTF">2014-04-19T00:48:50Z</dcterms:modified>
</cp:coreProperties>
</file>